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81" r:id="rId5"/>
    <p:sldId id="282" r:id="rId6"/>
    <p:sldId id="279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Roboto Slab" panose="020B0604020202020204" charset="0"/>
      <p:regular r:id="rId13"/>
      <p:bold r:id="rId14"/>
    </p:embeddedFont>
    <p:embeddedFont>
      <p:font typeface="Fira Sans Extra Condensed Medium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38">
          <p15:clr>
            <a:srgbClr val="A4A3A4"/>
          </p15:clr>
        </p15:guide>
        <p15:guide id="2" pos="415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5" roundtripDataSignature="AMtx7mgRPSAs7/jaaaS7yGv40MVBTCWz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8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5E3082E-8BF3-445E-AE46-06713B7FABE0}">
  <a:tblStyle styleId="{55E3082E-8BF3-445E-AE46-06713B7FABE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>
        <p:guide orient="horz" pos="1638"/>
        <p:guide pos="4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45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49" Type="http://schemas.openxmlformats.org/officeDocument/2006/relationships/tableStyles" Target="tableStyle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4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375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1985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3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3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3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2.jpe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7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689475"/>
            <a:ext cx="5232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/>
          <p:nvPr/>
        </p:nvSpPr>
        <p:spPr>
          <a:xfrm>
            <a:off x="5195888" y="0"/>
            <a:ext cx="6996112" cy="599200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652778" y="193027"/>
            <a:ext cx="3720096" cy="62941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>
            <a:spLocks noGrp="1"/>
          </p:cNvSpPr>
          <p:nvPr>
            <p:ph type="subTitle" idx="1"/>
          </p:nvPr>
        </p:nvSpPr>
        <p:spPr>
          <a:xfrm>
            <a:off x="7781737" y="2377327"/>
            <a:ext cx="5418271" cy="682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2000"/>
              <a:buNone/>
            </a:pPr>
            <a:r>
              <a:rPr lang="en-GB" sz="2000" dirty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(MAC2/3.5b/254)</a:t>
            </a:r>
            <a:endParaRPr dirty="0"/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08604" y="1413249"/>
            <a:ext cx="2408444" cy="268541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>
            <a:spLocks noGrp="1"/>
          </p:cNvSpPr>
          <p:nvPr>
            <p:ph type="ctrTitle"/>
          </p:nvPr>
        </p:nvSpPr>
        <p:spPr>
          <a:xfrm>
            <a:off x="5414880" y="251218"/>
            <a:ext cx="6782923" cy="1347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0000"/>
              </a:lnSpc>
              <a:buClr>
                <a:srgbClr val="178B9B"/>
              </a:buClr>
              <a:buSzPts val="2400"/>
            </a:pPr>
            <a:r>
              <a:rPr lang="es-ES" sz="2400" b="1" dirty="0">
                <a:solidFill>
                  <a:srgbClr val="178B9B"/>
                </a:solidFill>
                <a:latin typeface="Arial" panose="020B0604020202020204" pitchFamily="34" charset="0"/>
              </a:rPr>
              <a:t>Sistema de observación meteorológica y oceánica como herramienta para el fomento</a:t>
            </a:r>
            <a:br>
              <a:rPr lang="es-ES" sz="2400" b="1" dirty="0">
                <a:solidFill>
                  <a:srgbClr val="178B9B"/>
                </a:solidFill>
                <a:latin typeface="Arial" panose="020B0604020202020204" pitchFamily="34" charset="0"/>
              </a:rPr>
            </a:br>
            <a:r>
              <a:rPr lang="es-ES" sz="2400" b="1" dirty="0">
                <a:solidFill>
                  <a:srgbClr val="178B9B"/>
                </a:solidFill>
                <a:latin typeface="Arial" panose="020B0604020202020204" pitchFamily="34" charset="0"/>
              </a:rPr>
              <a:t>de la resiliencia y adaptación al cambio climático en el espacio de cooperación (MAC-CLIMA)</a:t>
            </a:r>
            <a:r>
              <a:rPr lang="es-ES" sz="2400" b="1" dirty="0">
                <a:cs typeface="Arial" panose="020B0604020202020204" pitchFamily="34" charset="0"/>
              </a:rPr>
              <a:t/>
            </a:r>
            <a:br>
              <a:rPr lang="es-ES" sz="2400" b="1" dirty="0">
                <a:cs typeface="Arial" panose="020B0604020202020204" pitchFamily="34" charset="0"/>
              </a:rPr>
            </a:br>
            <a:endParaRPr sz="2400" dirty="0">
              <a:solidFill>
                <a:srgbClr val="178B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5414880" y="2799850"/>
            <a:ext cx="6996112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chemeClr val="dk1"/>
              </a:buClr>
            </a:pPr>
            <a:endParaRPr lang="es-E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algn="ctr">
              <a:buClr>
                <a:schemeClr val="dk1"/>
              </a:buClr>
            </a:pPr>
            <a:r>
              <a:rPr lang="es-ES" sz="2000" b="1" dirty="0" err="1" smtClean="0">
                <a:solidFill>
                  <a:schemeClr val="tx1"/>
                </a:solidFill>
              </a:rPr>
              <a:t>Réalisations</a:t>
            </a:r>
            <a:r>
              <a:rPr lang="es-ES" sz="2000" b="1" dirty="0" smtClean="0">
                <a:solidFill>
                  <a:schemeClr val="tx1"/>
                </a:solidFill>
              </a:rPr>
              <a:t> de la </a:t>
            </a:r>
            <a:r>
              <a:rPr lang="es-ES" sz="2000" b="1" dirty="0" err="1" smtClean="0">
                <a:solidFill>
                  <a:schemeClr val="tx1"/>
                </a:solidFill>
              </a:rPr>
              <a:t>Mauritanie</a:t>
            </a:r>
            <a:r>
              <a:rPr lang="es-ES" sz="2000" b="1" dirty="0" smtClean="0">
                <a:solidFill>
                  <a:schemeClr val="tx1"/>
                </a:solidFill>
              </a:rPr>
              <a:t> </a:t>
            </a:r>
            <a:r>
              <a:rPr lang="es-ES" sz="2000" b="1" dirty="0" err="1" smtClean="0">
                <a:solidFill>
                  <a:schemeClr val="tx1"/>
                </a:solidFill>
              </a:rPr>
              <a:t>dans</a:t>
            </a:r>
            <a:r>
              <a:rPr lang="es-ES" sz="2000" b="1" dirty="0" smtClean="0">
                <a:solidFill>
                  <a:schemeClr val="tx1"/>
                </a:solidFill>
              </a:rPr>
              <a:t> le cadre du </a:t>
            </a:r>
            <a:r>
              <a:rPr lang="es-ES" sz="2000" b="1" dirty="0" err="1" smtClean="0">
                <a:solidFill>
                  <a:schemeClr val="tx1"/>
                </a:solidFill>
              </a:rPr>
              <a:t>projet</a:t>
            </a:r>
            <a:r>
              <a:rPr lang="es-ES" sz="2000" b="1" dirty="0" smtClean="0">
                <a:solidFill>
                  <a:schemeClr val="tx1"/>
                </a:solidFill>
              </a:rPr>
              <a:t> MAC-CLIMA</a:t>
            </a:r>
            <a:endParaRPr lang="es-ES" sz="2000" b="1" u="sng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s-ES" sz="2000" b="1" dirty="0">
              <a:solidFill>
                <a:srgbClr val="7F7F7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GB" sz="2000" dirty="0">
              <a:solidFill>
                <a:srgbClr val="7F7F7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dirty="0">
                <a:solidFill>
                  <a:srgbClr val="7F7F7F"/>
                </a:solidFill>
              </a:rPr>
              <a:t>JORNADA DE CLAUSURA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 dirty="0">
                <a:solidFill>
                  <a:srgbClr val="7F7F7F"/>
                </a:solidFill>
              </a:rPr>
              <a:t>13 DICIEMBRE 2023</a:t>
            </a:r>
            <a:endParaRPr lang="es-ES" sz="2000" dirty="0">
              <a:solidFill>
                <a:srgbClr val="FF0000"/>
              </a:solidFill>
            </a:endParaRPr>
          </a:p>
          <a:p>
            <a:pPr lvl="0" algn="ctr">
              <a:buClr>
                <a:schemeClr val="dk1"/>
              </a:buClr>
            </a:pPr>
            <a:r>
              <a:rPr lang="es-ES" sz="2000" dirty="0">
                <a:solidFill>
                  <a:srgbClr val="7F7F7F"/>
                </a:solidFill>
                <a:latin typeface="Arial" panose="020B0604020202020204" pitchFamily="34" charset="0"/>
              </a:rPr>
              <a:t>Reunión presencial, </a:t>
            </a:r>
            <a:r>
              <a:rPr lang="en-GB" sz="2000" dirty="0">
                <a:solidFill>
                  <a:srgbClr val="7F7F7F"/>
                </a:solidFill>
              </a:rPr>
              <a:t>Gran Canaria</a:t>
            </a:r>
            <a:endParaRPr sz="2000" dirty="0">
              <a:solidFill>
                <a:srgbClr val="7F7F7F"/>
              </a:solidFill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8270671" y="5644709"/>
            <a:ext cx="4915702" cy="392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lnSpc>
                <a:spcPct val="150000"/>
              </a:lnSpc>
              <a:buClr>
                <a:schemeClr val="dk1"/>
              </a:buClr>
            </a:pPr>
            <a:r>
              <a:rPr lang="en-US" sz="900" i="1" dirty="0">
                <a:solidFill>
                  <a:srgbClr val="7F7F7F"/>
                </a:solidFill>
                <a:latin typeface="Arial" panose="020B0604020202020204" pitchFamily="34" charset="0"/>
              </a:rPr>
              <a:t>EL 85% DEL PROYECTO ESTÁ COFINANCIADO POR FONDOS FEDER</a:t>
            </a:r>
            <a:endParaRPr lang="en-GB" sz="900" i="1" dirty="0">
              <a:solidFill>
                <a:srgbClr val="7F7F7F"/>
              </a:solidFill>
            </a:endParaRPr>
          </a:p>
        </p:txBody>
      </p:sp>
      <p:sp>
        <p:nvSpPr>
          <p:cNvPr id="2" name="AutoShape 2" descr="Información Corporativa | Consejo Insular de la Energía de Gran Cana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7" b="7767"/>
          <a:stretch/>
        </p:blipFill>
        <p:spPr>
          <a:xfrm>
            <a:off x="1238062" y="6023172"/>
            <a:ext cx="755072" cy="760638"/>
          </a:xfrm>
          <a:prstGeom prst="rect">
            <a:avLst/>
          </a:prstGeom>
        </p:spPr>
      </p:pic>
      <p:pic>
        <p:nvPicPr>
          <p:cNvPr id="13" name="Picture 4" descr="Información Corporativa | Consejo Insular de la Energía de Gran Canari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" y="6114614"/>
            <a:ext cx="1256296" cy="63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AEMET - Agencia Estatal de Meteorología | Predicti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417" y="6195589"/>
            <a:ext cx="697995" cy="47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928" y="6114614"/>
            <a:ext cx="1328558" cy="545085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00004" y="6075126"/>
            <a:ext cx="738564" cy="779196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91" y="5991573"/>
            <a:ext cx="800717" cy="844767"/>
          </a:xfrm>
          <a:prstGeom prst="rect">
            <a:avLst/>
          </a:prstGeom>
        </p:spPr>
      </p:pic>
      <p:pic>
        <p:nvPicPr>
          <p:cNvPr id="20" name="Picture 24" descr="Cabildo Insular de Tenerife - Wikipedia, la enciclopedia libr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389" y="6167639"/>
            <a:ext cx="390251" cy="51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8" descr="Cabildo de El Hierro: Participación ciudadana | Edosoft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6" r="27267" b="-281"/>
          <a:stretch/>
        </p:blipFill>
        <p:spPr bwMode="auto">
          <a:xfrm>
            <a:off x="6449302" y="6050714"/>
            <a:ext cx="624599" cy="73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6" descr="Camara de Comercio de Lanzarote y La GraciosaAyudas Cabildo de Lanzarote -  Camara de Comercio de Lanzarote y La Gracios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95" y="6159724"/>
            <a:ext cx="944840" cy="60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336" y="6052156"/>
            <a:ext cx="1124082" cy="664116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573" y="6071433"/>
            <a:ext cx="594060" cy="66411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248" y="6116184"/>
            <a:ext cx="603281" cy="628682"/>
          </a:xfrm>
          <a:prstGeom prst="rect">
            <a:avLst/>
          </a:prstGeom>
        </p:spPr>
      </p:pic>
      <p:pic>
        <p:nvPicPr>
          <p:cNvPr id="1026" name="Picture 2" descr="Instituto Tecnológico de Canarias - Más de 25 años apoyando la  investigación, el desarrollo científico y la innovación en Canarias.">
            <a:extLst>
              <a:ext uri="{FF2B5EF4-FFF2-40B4-BE49-F238E27FC236}">
                <a16:creationId xmlns:a16="http://schemas.microsoft.com/office/drawing/2014/main" id="{4299B117-768C-3F5A-5CA1-F999F6BA9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241" y="6298642"/>
            <a:ext cx="1670516" cy="26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0" y="1305672"/>
            <a:ext cx="260335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2000"/>
              <a:buFont typeface="Arial"/>
              <a:buNone/>
            </a:pPr>
            <a:r>
              <a:rPr lang="en-GB" sz="2000" b="1" dirty="0" err="1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Objectifs</a:t>
            </a:r>
            <a:r>
              <a:rPr lang="en-GB" sz="2000" b="1" dirty="0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dirty="0" err="1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spécifiques</a:t>
            </a:r>
            <a:r>
              <a:rPr lang="en-GB" sz="2000" b="1" dirty="0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dirty="0" err="1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souhaités</a:t>
            </a:r>
            <a:r>
              <a:rPr lang="en-GB" sz="2000" b="1" dirty="0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 du </a:t>
            </a:r>
            <a:r>
              <a:rPr lang="en-GB" sz="2000" b="1" dirty="0" err="1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Projet</a:t>
            </a:r>
            <a:r>
              <a:rPr lang="en-GB" sz="2000" b="1" dirty="0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 MAC-CLIMA</a:t>
            </a:r>
            <a:endParaRPr dirty="0"/>
          </a:p>
        </p:txBody>
      </p:sp>
      <p:pic>
        <p:nvPicPr>
          <p:cNvPr id="110" name="Google Shape;110;p2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"/>
          <p:cNvSpPr txBox="1"/>
          <p:nvPr/>
        </p:nvSpPr>
        <p:spPr>
          <a:xfrm>
            <a:off x="3592073" y="2342335"/>
            <a:ext cx="2869907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Renforcer</a:t>
            </a:r>
            <a:r>
              <a:rPr lang="en-GB" sz="14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le </a:t>
            </a: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réseau</a:t>
            </a:r>
            <a:r>
              <a:rPr lang="en-GB" sz="14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d’observation</a:t>
            </a:r>
            <a:r>
              <a:rPr lang="en-GB" sz="14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météorologique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12" name="Google Shape;112;p2"/>
          <p:cNvSpPr txBox="1"/>
          <p:nvPr/>
        </p:nvSpPr>
        <p:spPr>
          <a:xfrm>
            <a:off x="3387502" y="1653607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01</a:t>
            </a:r>
            <a:endParaRPr dirty="0"/>
          </a:p>
        </p:txBody>
      </p:sp>
      <p:sp>
        <p:nvSpPr>
          <p:cNvPr id="113" name="Google Shape;113;p2"/>
          <p:cNvSpPr txBox="1"/>
          <p:nvPr/>
        </p:nvSpPr>
        <p:spPr>
          <a:xfrm>
            <a:off x="6379897" y="2620179"/>
            <a:ext cx="2629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r>
              <a:rPr lang="en-GB" sz="14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Assurer la formation du Personnel</a:t>
            </a:r>
            <a:endParaRPr lang="en-GB" dirty="0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endParaRPr dirty="0"/>
          </a:p>
        </p:txBody>
      </p:sp>
      <p:sp>
        <p:nvSpPr>
          <p:cNvPr id="114" name="Google Shape;114;p2"/>
          <p:cNvSpPr txBox="1"/>
          <p:nvPr/>
        </p:nvSpPr>
        <p:spPr>
          <a:xfrm>
            <a:off x="6379897" y="1617733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02</a:t>
            </a:r>
            <a:endParaRPr dirty="0"/>
          </a:p>
        </p:txBody>
      </p:sp>
      <p:sp>
        <p:nvSpPr>
          <p:cNvPr id="14" name="Google Shape;115;p2"/>
          <p:cNvSpPr/>
          <p:nvPr/>
        </p:nvSpPr>
        <p:spPr>
          <a:xfrm>
            <a:off x="2864836" y="4158124"/>
            <a:ext cx="8206288" cy="45719"/>
          </a:xfrm>
          <a:prstGeom prst="rect">
            <a:avLst/>
          </a:prstGeom>
          <a:solidFill>
            <a:srgbClr val="BFBFBF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14;p2"/>
          <p:cNvSpPr txBox="1"/>
          <p:nvPr/>
        </p:nvSpPr>
        <p:spPr>
          <a:xfrm>
            <a:off x="9146299" y="1613430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03</a:t>
            </a:r>
            <a:endParaRPr dirty="0"/>
          </a:p>
        </p:txBody>
      </p:sp>
      <p:sp>
        <p:nvSpPr>
          <p:cNvPr id="16" name="Google Shape;114;p2"/>
          <p:cNvSpPr txBox="1"/>
          <p:nvPr/>
        </p:nvSpPr>
        <p:spPr>
          <a:xfrm>
            <a:off x="3372433" y="3487002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04</a:t>
            </a:r>
            <a:endParaRPr dirty="0"/>
          </a:p>
        </p:txBody>
      </p:sp>
      <p:sp>
        <p:nvSpPr>
          <p:cNvPr id="17" name="Google Shape;114;p2"/>
          <p:cNvSpPr txBox="1"/>
          <p:nvPr/>
        </p:nvSpPr>
        <p:spPr>
          <a:xfrm>
            <a:off x="6330065" y="3511345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05</a:t>
            </a:r>
            <a:endParaRPr dirty="0"/>
          </a:p>
        </p:txBody>
      </p:sp>
      <p:sp>
        <p:nvSpPr>
          <p:cNvPr id="18" name="Google Shape;114;p2"/>
          <p:cNvSpPr txBox="1"/>
          <p:nvPr/>
        </p:nvSpPr>
        <p:spPr>
          <a:xfrm>
            <a:off x="9165349" y="3511345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06</a:t>
            </a:r>
            <a:endParaRPr dirty="0"/>
          </a:p>
        </p:txBody>
      </p:sp>
      <p:sp>
        <p:nvSpPr>
          <p:cNvPr id="19" name="Google Shape;113;p2"/>
          <p:cNvSpPr txBox="1"/>
          <p:nvPr/>
        </p:nvSpPr>
        <p:spPr>
          <a:xfrm>
            <a:off x="3592073" y="4506770"/>
            <a:ext cx="2629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buClr>
                <a:srgbClr val="434343"/>
              </a:buClr>
              <a:buSzPts val="1400"/>
            </a:pPr>
            <a:r>
              <a:rPr lang="fr-FR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Renforcer la collaboration avec les centres de recherches régionaux</a:t>
            </a:r>
            <a:endParaRPr lang="en-GB" b="1" dirty="0">
              <a:solidFill>
                <a:srgbClr val="FF0000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0" name="Google Shape;113;p2"/>
          <p:cNvSpPr txBox="1"/>
          <p:nvPr/>
        </p:nvSpPr>
        <p:spPr>
          <a:xfrm>
            <a:off x="6461980" y="4506770"/>
            <a:ext cx="2629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434343"/>
              </a:buClr>
              <a:buSzPts val="1400"/>
            </a:pPr>
            <a:r>
              <a:rPr lang="fr-FR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Encourager  les échanges  d’expériences</a:t>
            </a:r>
            <a:endParaRPr lang="fr-FR" b="1" dirty="0">
              <a:solidFill>
                <a:srgbClr val="FF0000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1" name="Google Shape;113;p2"/>
          <p:cNvSpPr txBox="1"/>
          <p:nvPr/>
        </p:nvSpPr>
        <p:spPr>
          <a:xfrm>
            <a:off x="9237298" y="2575094"/>
            <a:ext cx="2629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434343"/>
              </a:buClr>
              <a:buSzPts val="1400"/>
            </a:pPr>
            <a:r>
              <a:rPr lang="en-GB" sz="14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Moderniser  la </a:t>
            </a: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collecte</a:t>
            </a:r>
            <a:r>
              <a:rPr lang="en-GB" sz="14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des </a:t>
            </a: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données</a:t>
            </a:r>
            <a:endParaRPr lang="en-GB" dirty="0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endParaRPr dirty="0"/>
          </a:p>
        </p:txBody>
      </p:sp>
      <p:sp>
        <p:nvSpPr>
          <p:cNvPr id="22" name="Google Shape;113;p2"/>
          <p:cNvSpPr txBox="1"/>
          <p:nvPr/>
        </p:nvSpPr>
        <p:spPr>
          <a:xfrm>
            <a:off x="9258003" y="4795719"/>
            <a:ext cx="2629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434343"/>
              </a:buClr>
              <a:buSzPts val="1400"/>
            </a:pP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Amélioration</a:t>
            </a:r>
            <a:r>
              <a:rPr lang="en-GB" sz="14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des services </a:t>
            </a: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Climatiques</a:t>
            </a:r>
            <a:r>
              <a:rPr lang="en-GB" sz="14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et modernisation de  </a:t>
            </a: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leurs</a:t>
            </a:r>
            <a:r>
              <a:rPr lang="en-GB" sz="14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400" b="1" i="0" u="none" strike="noStrike" cap="none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diffussion</a:t>
            </a:r>
            <a:endParaRPr lang="en-GB" dirty="0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endParaRPr dirty="0"/>
          </a:p>
        </p:txBody>
      </p:sp>
      <p:pic>
        <p:nvPicPr>
          <p:cNvPr id="49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B5BEC45-AECD-DBCD-6641-150F30AC70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5" name="Google Shape;115;p2">
            <a:extLst>
              <a:ext uri="{FF2B5EF4-FFF2-40B4-BE49-F238E27FC236}">
                <a16:creationId xmlns:a16="http://schemas.microsoft.com/office/drawing/2014/main" id="{50C6A6EB-3805-E38F-4FE8-41A09E76EFBA}"/>
              </a:ext>
            </a:extLst>
          </p:cNvPr>
          <p:cNvSpPr/>
          <p:nvPr/>
        </p:nvSpPr>
        <p:spPr>
          <a:xfrm>
            <a:off x="2864836" y="3013457"/>
            <a:ext cx="8206288" cy="45719"/>
          </a:xfrm>
          <a:prstGeom prst="rect">
            <a:avLst/>
          </a:prstGeom>
          <a:solidFill>
            <a:srgbClr val="BFBFBF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/>
          <p:cNvSpPr txBox="1"/>
          <p:nvPr/>
        </p:nvSpPr>
        <p:spPr>
          <a:xfrm>
            <a:off x="4676497" y="1280159"/>
            <a:ext cx="6351326" cy="548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>
              <a:buClr>
                <a:srgbClr val="434343"/>
              </a:buClr>
              <a:buSzPts val="1400"/>
            </a:pPr>
            <a:r>
              <a:rPr lang="fr-FR" sz="2000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Renforcer  le réseau d’observation météorologiqu</a:t>
            </a:r>
            <a:r>
              <a:rPr lang="fr-FR" sz="2400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</a:t>
            </a:r>
            <a:endParaRPr lang="fr-FR" sz="2400" dirty="0" smtClean="0">
              <a:solidFill>
                <a:srgbClr val="FF0000"/>
              </a:solidFill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</a:pPr>
            <a:endParaRPr dirty="0"/>
          </a:p>
        </p:txBody>
      </p:sp>
      <p:sp>
        <p:nvSpPr>
          <p:cNvPr id="128" name="Google Shape;128;p3"/>
          <p:cNvSpPr txBox="1"/>
          <p:nvPr/>
        </p:nvSpPr>
        <p:spPr>
          <a:xfrm>
            <a:off x="9255554" y="4522616"/>
            <a:ext cx="1844100" cy="13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Slab"/>
              <a:buNone/>
            </a:pPr>
            <a:endParaRPr sz="1200" b="0" i="0" u="none" strike="noStrike" cap="none">
              <a:solidFill>
                <a:srgbClr val="43434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29" name="Google Shape;129;p3"/>
          <p:cNvSpPr txBox="1"/>
          <p:nvPr/>
        </p:nvSpPr>
        <p:spPr>
          <a:xfrm>
            <a:off x="3776099" y="1123135"/>
            <a:ext cx="74769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24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01</a:t>
            </a:r>
            <a:endParaRPr sz="1050" dirty="0"/>
          </a:p>
        </p:txBody>
      </p:sp>
      <p:sp>
        <p:nvSpPr>
          <p:cNvPr id="130" name="Google Shape;130;p3"/>
          <p:cNvSpPr/>
          <p:nvPr/>
        </p:nvSpPr>
        <p:spPr>
          <a:xfrm flipH="1">
            <a:off x="3736236" y="1010593"/>
            <a:ext cx="6125216" cy="691598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96E4633-E1F2-B187-2C08-D2588566FA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1" name="Google Shape;127;p3"/>
          <p:cNvSpPr txBox="1"/>
          <p:nvPr/>
        </p:nvSpPr>
        <p:spPr>
          <a:xfrm>
            <a:off x="4631949" y="3854548"/>
            <a:ext cx="6351326" cy="1294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>
              <a:buClr>
                <a:srgbClr val="434343"/>
              </a:buClr>
              <a:buSzPts val="1400"/>
            </a:pPr>
            <a:endParaRPr lang="fr-FR" sz="2000" b="1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>
              <a:buClr>
                <a:srgbClr val="434343"/>
              </a:buClr>
              <a:buSzPts val="1400"/>
              <a:buFont typeface="Arial" pitchFamily="34" charset="0"/>
              <a:buChar char="•"/>
            </a:pPr>
            <a:endParaRPr lang="fr-FR" sz="2000" b="1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endParaRPr lang="fr-FR" sz="2000" dirty="0" smtClean="0"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</a:pPr>
            <a:endParaRPr dirty="0"/>
          </a:p>
        </p:txBody>
      </p:sp>
      <p:sp>
        <p:nvSpPr>
          <p:cNvPr id="12" name="Rectangle 11"/>
          <p:cNvSpPr/>
          <p:nvPr/>
        </p:nvSpPr>
        <p:spPr>
          <a:xfrm>
            <a:off x="3048000" y="2236763"/>
            <a:ext cx="6096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fr-FR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2 stations marines complètes  ont été installées au port de NKC et de N’</a:t>
            </a:r>
            <a:r>
              <a:rPr lang="fr-FR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Diago</a:t>
            </a:r>
            <a:r>
              <a:rPr lang="fr-FR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mesurant les paramètres de l’atmosphère et de la mer (station synoptique +  Bouée);</a:t>
            </a:r>
          </a:p>
          <a:p>
            <a:pPr lvl="0">
              <a:buClr>
                <a:srgbClr val="434343"/>
              </a:buClr>
              <a:buSzPts val="1400"/>
            </a:pPr>
            <a:endParaRPr lang="fr-FR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fr-FR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3 stations agro-météorologiques sont installées à Rosso, Kaédi et </a:t>
            </a:r>
            <a:r>
              <a:rPr lang="fr-FR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Bababé</a:t>
            </a:r>
            <a:r>
              <a:rPr lang="fr-FR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;</a:t>
            </a:r>
          </a:p>
          <a:p>
            <a:pPr lvl="0">
              <a:buClr>
                <a:srgbClr val="434343"/>
              </a:buClr>
              <a:buSzPts val="1400"/>
            </a:pPr>
            <a:endParaRPr lang="fr-FR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fr-FR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Une station de la qualité de l’air en collaboration avec l’AEMET est installée au siège  à Nouakchott mesurant la taille des particules et les paramètres tels que la température, l’humidité…</a:t>
            </a:r>
            <a:endParaRPr lang="fr-FR" sz="1800" dirty="0"/>
          </a:p>
        </p:txBody>
      </p:sp>
      <p:pic>
        <p:nvPicPr>
          <p:cNvPr id="13" name="Image 1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48714" y="1977443"/>
            <a:ext cx="1678159" cy="101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247570" y="2024913"/>
            <a:ext cx="169416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4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097582" y="3227339"/>
            <a:ext cx="1820627" cy="757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75916" y="2177830"/>
            <a:ext cx="815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en-GB" b="1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Une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formation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sur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l’exploitation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et la maintenance  des stations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installées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a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été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réalisée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;</a:t>
            </a:r>
          </a:p>
          <a:p>
            <a:pPr lvl="0" algn="just">
              <a:buClr>
                <a:srgbClr val="434343"/>
              </a:buClr>
              <a:buSzPts val="1400"/>
            </a:pPr>
            <a:endParaRPr lang="en-GB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 algn="just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Les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besoins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de formation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dans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d’autres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domaines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n’ont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pas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pu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etre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satisfaite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,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tel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que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dans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le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domaine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de la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prévision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,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gestion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de la base de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données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…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ect</a:t>
            </a:r>
            <a:endParaRPr lang="en-GB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" name="Google Shape;113;p2"/>
          <p:cNvSpPr txBox="1"/>
          <p:nvPr/>
        </p:nvSpPr>
        <p:spPr>
          <a:xfrm>
            <a:off x="4283810" y="1325951"/>
            <a:ext cx="4635107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r>
              <a:rPr lang="en-GB" sz="36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   </a:t>
            </a:r>
            <a:r>
              <a:rPr lang="en-GB" sz="1400" b="1" i="0" u="none" strike="noStrike" cap="none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b="1" i="0" u="none" strike="noStrike" cap="none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Assurer la formation du Personnel</a:t>
            </a:r>
            <a:endParaRPr lang="en-GB" dirty="0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endParaRPr dirty="0"/>
          </a:p>
        </p:txBody>
      </p:sp>
      <p:sp>
        <p:nvSpPr>
          <p:cNvPr id="9" name="Google Shape;130;p3"/>
          <p:cNvSpPr/>
          <p:nvPr/>
        </p:nvSpPr>
        <p:spPr>
          <a:xfrm flipH="1">
            <a:off x="4093696" y="1026943"/>
            <a:ext cx="6386733" cy="942534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30;p3"/>
          <p:cNvSpPr/>
          <p:nvPr/>
        </p:nvSpPr>
        <p:spPr>
          <a:xfrm flipH="1">
            <a:off x="4116063" y="3683455"/>
            <a:ext cx="6546000" cy="691597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81973" y="3894090"/>
            <a:ext cx="337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434343"/>
              </a:buClr>
              <a:buSzPts val="1400"/>
            </a:pPr>
            <a:r>
              <a:rPr lang="en-GB" sz="1800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Moderniser  la </a:t>
            </a:r>
            <a:r>
              <a:rPr lang="en-GB" sz="1800" b="1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collecte</a:t>
            </a:r>
            <a:r>
              <a:rPr lang="en-GB" sz="1800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des </a:t>
            </a:r>
            <a:r>
              <a:rPr lang="en-GB" sz="1800" b="1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données</a:t>
            </a:r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92743" y="3711210"/>
            <a:ext cx="3802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3</a:t>
            </a:r>
            <a:endParaRPr lang="fr-FR" sz="36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63375" y="4738151"/>
            <a:ext cx="81531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en-GB" b="1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 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Pour les stations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nouvellement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installées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la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collecte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est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en temps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réel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via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l’internet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;</a:t>
            </a:r>
          </a:p>
          <a:p>
            <a:pPr lvl="0">
              <a:buClr>
                <a:srgbClr val="434343"/>
              </a:buClr>
              <a:buSzPts val="1400"/>
            </a:pPr>
            <a:endParaRPr lang="en-GB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Pour  le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reste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des stations la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collecte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doit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etre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moderniser</a:t>
            </a:r>
          </a:p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endParaRPr lang="en-GB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endParaRPr lang="en-GB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3283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/>
          <p:cNvSpPr txBox="1"/>
          <p:nvPr/>
        </p:nvSpPr>
        <p:spPr>
          <a:xfrm>
            <a:off x="4845310" y="2669461"/>
            <a:ext cx="6351326" cy="14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</a:pPr>
            <a:endParaRPr dirty="0"/>
          </a:p>
        </p:txBody>
      </p:sp>
      <p:sp>
        <p:nvSpPr>
          <p:cNvPr id="128" name="Google Shape;128;p3"/>
          <p:cNvSpPr txBox="1"/>
          <p:nvPr/>
        </p:nvSpPr>
        <p:spPr>
          <a:xfrm>
            <a:off x="9255554" y="4522616"/>
            <a:ext cx="1844100" cy="13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Slab"/>
              <a:buNone/>
            </a:pPr>
            <a:endParaRPr sz="1200" b="0" i="0" u="none" strike="noStrike" cap="none">
              <a:solidFill>
                <a:srgbClr val="43434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30" name="Google Shape;130;p3"/>
          <p:cNvSpPr/>
          <p:nvPr/>
        </p:nvSpPr>
        <p:spPr>
          <a:xfrm flipH="1">
            <a:off x="4058955" y="2605492"/>
            <a:ext cx="6546000" cy="691597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96E4633-E1F2-B187-2C08-D2588566FA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1" name="Google Shape;113;p2"/>
          <p:cNvSpPr txBox="1"/>
          <p:nvPr/>
        </p:nvSpPr>
        <p:spPr>
          <a:xfrm>
            <a:off x="4266711" y="997203"/>
            <a:ext cx="7758732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434343"/>
              </a:buClr>
              <a:buSzPts val="1400"/>
            </a:pPr>
            <a:r>
              <a:rPr lang="fr-FR" sz="1800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Renforcer la collaboration avec les centres de recherches régionaux</a:t>
            </a:r>
            <a:endParaRPr lang="en-GB" sz="1800" b="1" dirty="0" smtClean="0">
              <a:solidFill>
                <a:srgbClr val="FF0000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endParaRPr dirty="0"/>
          </a:p>
        </p:txBody>
      </p:sp>
      <p:sp>
        <p:nvSpPr>
          <p:cNvPr id="12" name="Rectangle 11"/>
          <p:cNvSpPr/>
          <p:nvPr/>
        </p:nvSpPr>
        <p:spPr>
          <a:xfrm>
            <a:off x="3868825" y="1603785"/>
            <a:ext cx="67384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en-GB" b="1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Cet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objectif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na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pas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pu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etre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réaliser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et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reste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parmi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les perspectives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ciblés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afin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de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mieux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partager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les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expériences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dans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le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domaine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du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changement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climatique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;</a:t>
            </a:r>
          </a:p>
          <a:p>
            <a:pPr lvl="0">
              <a:buClr>
                <a:srgbClr val="434343"/>
              </a:buClr>
              <a:buSzPts val="1400"/>
            </a:pPr>
            <a:endParaRPr lang="en-GB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57485" y="782821"/>
            <a:ext cx="396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4</a:t>
            </a:r>
            <a:endParaRPr lang="fr-FR" sz="36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4" name="Google Shape;130;p3"/>
          <p:cNvSpPr/>
          <p:nvPr/>
        </p:nvSpPr>
        <p:spPr>
          <a:xfrm flipH="1">
            <a:off x="3970523" y="838806"/>
            <a:ext cx="6546000" cy="691597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22005" y="2644550"/>
            <a:ext cx="3882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5</a:t>
            </a:r>
            <a:endParaRPr lang="fr-FR" sz="36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22528" y="2730041"/>
            <a:ext cx="3751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434343"/>
              </a:buClr>
              <a:buSzPts val="1400"/>
            </a:pPr>
            <a:r>
              <a:rPr lang="fr-FR" sz="1800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Encourager  les échanges  d’expériences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090304" y="3464255"/>
            <a:ext cx="67384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en-GB" b="1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Cet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objectif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a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été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partiellement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réalisé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à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travers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les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échanges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et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partages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pendant les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rencontres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du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projet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MAC-CLIMA.</a:t>
            </a:r>
          </a:p>
          <a:p>
            <a:pPr lvl="0">
              <a:buClr>
                <a:srgbClr val="434343"/>
              </a:buClr>
              <a:buSzPts val="1400"/>
            </a:pPr>
            <a:endParaRPr lang="en-GB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" name="Google Shape;130;p3"/>
          <p:cNvSpPr/>
          <p:nvPr/>
        </p:nvSpPr>
        <p:spPr>
          <a:xfrm flipH="1">
            <a:off x="4097973" y="4283082"/>
            <a:ext cx="6546000" cy="691597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21340" y="4296104"/>
            <a:ext cx="405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6</a:t>
            </a:r>
            <a:endParaRPr lang="fr-FR" sz="36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96240" y="4435172"/>
            <a:ext cx="61494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434343"/>
              </a:buClr>
              <a:buSzPts val="1400"/>
            </a:pPr>
            <a:r>
              <a:rPr lang="en-GB" sz="1600" b="1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Amélioration</a:t>
            </a:r>
            <a:r>
              <a:rPr lang="en-GB" sz="1600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des services </a:t>
            </a:r>
            <a:r>
              <a:rPr lang="en-GB" sz="1600" b="1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Climatiques</a:t>
            </a:r>
            <a:r>
              <a:rPr lang="en-GB" sz="1600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et modernisation de  </a:t>
            </a:r>
            <a:r>
              <a:rPr lang="en-GB" sz="1600" b="1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leurs</a:t>
            </a:r>
            <a:r>
              <a:rPr lang="en-GB" sz="1600" b="1" dirty="0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diffussion</a:t>
            </a:r>
            <a:endParaRPr lang="en-GB" sz="1600" b="1" dirty="0" smtClean="0">
              <a:solidFill>
                <a:srgbClr val="FF0000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37988" y="5117908"/>
            <a:ext cx="67384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en-GB" b="1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 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Les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différents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produits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sont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améliorés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;</a:t>
            </a:r>
          </a:p>
          <a:p>
            <a:pPr lvl="0">
              <a:buClr>
                <a:srgbClr val="434343"/>
              </a:buClr>
              <a:buSzPts val="1400"/>
              <a:buFont typeface="Wingdings" pitchFamily="2" charset="2"/>
              <a:buChar char="Ø"/>
            </a:pP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l’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bUtilisation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 des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réseaux</a:t>
            </a:r>
            <a:r>
              <a:rPr lang="en-GB" sz="1800" dirty="0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socio pour la diffusion de </a:t>
            </a:r>
            <a:r>
              <a:rPr lang="en-GB" sz="1800" dirty="0" err="1" smtClean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l’information</a:t>
            </a:r>
            <a:endParaRPr lang="en-GB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lvl="0">
              <a:buClr>
                <a:srgbClr val="434343"/>
              </a:buClr>
              <a:buSzPts val="1400"/>
            </a:pPr>
            <a:endParaRPr lang="en-GB" sz="1800" dirty="0" smtClean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pic>
        <p:nvPicPr>
          <p:cNvPr id="22" name="Imag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70" y="4149969"/>
            <a:ext cx="1828804" cy="104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0" descr="N°046bul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17" y="1420612"/>
            <a:ext cx="1861079" cy="263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Google Shape;109;p2"/>
          <p:cNvSpPr txBox="1">
            <a:spLocks noGrp="1"/>
          </p:cNvSpPr>
          <p:nvPr>
            <p:ph type="title"/>
          </p:nvPr>
        </p:nvSpPr>
        <p:spPr>
          <a:xfrm>
            <a:off x="1" y="925845"/>
            <a:ext cx="2180492" cy="50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2000"/>
              <a:buFont typeface="Arial"/>
              <a:buNone/>
            </a:pPr>
            <a:r>
              <a:rPr lang="en-GB" sz="2000" b="1" dirty="0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Bulletins et avis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2086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4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7" name="Google Shape;53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74" y="5246017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24"/>
          <p:cNvSpPr txBox="1"/>
          <p:nvPr/>
        </p:nvSpPr>
        <p:spPr>
          <a:xfrm>
            <a:off x="5088211" y="1512256"/>
            <a:ext cx="5420316" cy="3017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3200"/>
              <a:buFont typeface="Arial"/>
              <a:buNone/>
            </a:pPr>
            <a:r>
              <a:rPr lang="en-GB" sz="3200" dirty="0" err="1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Gracias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dirty="0">
              <a:solidFill>
                <a:srgbClr val="178B9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None/>
            </a:pPr>
            <a:r>
              <a:rPr lang="en-GB" sz="3200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Obrigado</a:t>
            </a:r>
            <a:endParaRPr sz="3200" dirty="0">
              <a:solidFill>
                <a:srgbClr val="178B9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3200"/>
              <a:buFont typeface="Arial"/>
              <a:buNone/>
            </a:pPr>
            <a:r>
              <a:rPr lang="en-GB" sz="3200" dirty="0" err="1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Merci</a:t>
            </a:r>
            <a:r>
              <a:rPr lang="en-GB" sz="3200" dirty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3200" dirty="0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Beaucoup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3200"/>
              <a:buFont typeface="Arial"/>
              <a:buNone/>
            </a:pPr>
            <a:r>
              <a:rPr lang="ar-DZ" sz="4800" dirty="0" smtClean="0">
                <a:solidFill>
                  <a:srgbClr val="178B9B"/>
                </a:solidFill>
              </a:rPr>
              <a:t>شكرا</a:t>
            </a:r>
            <a:r>
              <a:rPr lang="en-GB" sz="4800" dirty="0" smtClean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1" dirty="0">
              <a:solidFill>
                <a:srgbClr val="178B9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None/>
            </a:pPr>
            <a:r>
              <a:rPr lang="en-GB" sz="32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 dirty="0"/>
          </a:p>
        </p:txBody>
      </p:sp>
      <p:sp>
        <p:nvSpPr>
          <p:cNvPr id="540" name="Google Shape;540;p24"/>
          <p:cNvSpPr/>
          <p:nvPr/>
        </p:nvSpPr>
        <p:spPr>
          <a:xfrm>
            <a:off x="8446052" y="4624251"/>
            <a:ext cx="3122061" cy="1149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2" name="Google Shape;542;p24"/>
          <p:cNvPicPr preferRelativeResize="0"/>
          <p:nvPr/>
        </p:nvPicPr>
        <p:blipFill rotWithShape="1">
          <a:blip r:embed="rId5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FB30012-B0BB-9D52-9714-F77BBE8594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364</Words>
  <Application>Microsoft Office PowerPoint</Application>
  <PresentationFormat>Grand écran</PresentationFormat>
  <Paragraphs>69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Calibri</vt:lpstr>
      <vt:lpstr>Wingdings</vt:lpstr>
      <vt:lpstr>Roboto Slab</vt:lpstr>
      <vt:lpstr>Arial</vt:lpstr>
      <vt:lpstr>Fira Sans Extra Condensed Medium</vt:lpstr>
      <vt:lpstr>Tema de Office</vt:lpstr>
      <vt:lpstr>Sistema de observación meteorológica y oceánica como herramienta para el fomento de la resiliencia y adaptación al cambio climático en el espacio de cooperación (MAC-CLIMA) </vt:lpstr>
      <vt:lpstr>Objectifs spécifiques souhaités du Projet MAC-CLIMA</vt:lpstr>
      <vt:lpstr>Présentation PowerPoint</vt:lpstr>
      <vt:lpstr>Présentation PowerPoint</vt:lpstr>
      <vt:lpstr>Bulletins et avis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Meteorological and Oceanic Observation System as a Tool to Promote Resilience and Adaptation to Climate Change in the Cooperation Space (MAC-CLIMA)</dc:title>
  <dc:creator>Usuario de Microsoft Office</dc:creator>
  <cp:lastModifiedBy>HP</cp:lastModifiedBy>
  <cp:revision>26</cp:revision>
  <dcterms:created xsi:type="dcterms:W3CDTF">2020-02-25T12:45:58Z</dcterms:created>
  <dcterms:modified xsi:type="dcterms:W3CDTF">2023-12-12T18:27:15Z</dcterms:modified>
</cp:coreProperties>
</file>